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51" autoAdjust="0"/>
    <p:restoredTop sz="95097" autoAdjust="0"/>
  </p:normalViewPr>
  <p:slideViewPr>
    <p:cSldViewPr snapToGrid="0" snapToObjects="1">
      <p:cViewPr varScale="1">
        <p:scale>
          <a:sx n="79" d="100"/>
          <a:sy n="79" d="100"/>
        </p:scale>
        <p:origin x="1061" y="7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notesViewPr>
    <p:cSldViewPr snapToGrid="0" snapToObjects="1">
      <p:cViewPr varScale="1">
        <p:scale>
          <a:sx n="80" d="100"/>
          <a:sy n="80" d="100"/>
        </p:scale>
        <p:origin x="361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400">
              <a:defRPr sz="1400">
                <a:latin typeface="Helvetica Neue"/>
                <a:ea typeface="Helvetica Neue"/>
                <a:cs typeface="Helvetica Neue"/>
                <a:sym typeface="Helvetica Neue"/>
              </a:defRPr>
            </a:pPr>
            <a:r>
              <a:rPr lang="en-US" sz="1000" b="1" dirty="0">
                <a:solidFill>
                  <a:schemeClr val="tx1"/>
                </a:solidFill>
                <a:latin typeface="+mn-lt"/>
              </a:rPr>
              <a:t>What Has Been Achieved: </a:t>
            </a:r>
            <a:r>
              <a:rPr lang="en-US" sz="1000" dirty="0">
                <a:latin typeface="Arial" panose="020B0604020202020204" pitchFamily="34" charset="0"/>
                <a:ea typeface="Helvetica Neue"/>
                <a:cs typeface="Arial" panose="020B0604020202020204" pitchFamily="34" charset="0"/>
                <a:sym typeface="Helvetica Neue"/>
              </a:rPr>
              <a:t>A versatile and scalable strategy to separate parent triblock terpolymers into libraries of fractionated samples spanning a wide range of compositions was developed. Using a combination of controlled polymerization and automated chromatography, the synthesis and separation of less than 10 ABC and ACB parent materials gave rise to over 100 purified triblock terpolymers. This general technique eases the synthetic burden associated with exploring the multi-block copolymer phase space and, in conjunction with morphological analysis, accelerates the study of structure−property relationships in multi-block polymers.</a:t>
            </a:r>
          </a:p>
          <a:p>
            <a:pPr defTabSz="914400">
              <a:defRPr sz="1400">
                <a:latin typeface="Helvetica Neue"/>
                <a:ea typeface="Helvetica Neue"/>
                <a:cs typeface="Helvetica Neue"/>
                <a:sym typeface="Helvetica Neue"/>
              </a:defRPr>
            </a:pPr>
            <a:endParaRPr lang="en-US" sz="1000" dirty="0">
              <a:solidFill>
                <a:schemeClr val="tx1"/>
              </a:solidFill>
              <a:latin typeface="+mn-lt"/>
            </a:endParaRPr>
          </a:p>
          <a:p>
            <a:pPr algn="just" defTabSz="914400">
              <a:defRPr sz="1400">
                <a:latin typeface="Helvetica Neue"/>
                <a:ea typeface="Helvetica Neue"/>
                <a:cs typeface="Helvetica Neue"/>
                <a:sym typeface="Helvetica Neue"/>
              </a:defRPr>
            </a:pPr>
            <a:r>
              <a:rPr lang="en-US" sz="1000" b="1" dirty="0">
                <a:solidFill>
                  <a:schemeClr val="tx1"/>
                </a:solidFill>
                <a:latin typeface="+mn-lt"/>
              </a:rPr>
              <a:t>Importance of the Achievement: </a:t>
            </a:r>
            <a:r>
              <a:rPr lang="en-US" sz="1000" dirty="0">
                <a:latin typeface="Arial"/>
                <a:ea typeface="Helvetica Neue"/>
                <a:cs typeface="Arial"/>
              </a:rPr>
              <a:t>Multiblock copolymers with increasingly complex block sequences</a:t>
            </a:r>
            <a:r>
              <a:rPr lang="el-GR" sz="1000" dirty="0">
                <a:latin typeface="Arial"/>
                <a:ea typeface="Helvetica Neue"/>
                <a:cs typeface="Arial"/>
              </a:rPr>
              <a:t> </a:t>
            </a:r>
            <a:r>
              <a:rPr lang="en-US" sz="1000" dirty="0">
                <a:latin typeface="Arial"/>
                <a:ea typeface="Helvetica Neue"/>
                <a:cs typeface="Arial"/>
              </a:rPr>
              <a:t>offer unique opportunities to create nanostructured</a:t>
            </a:r>
            <a:r>
              <a:rPr lang="el-GR" sz="1000" dirty="0">
                <a:latin typeface="Arial"/>
                <a:ea typeface="Helvetica Neue"/>
                <a:cs typeface="Arial"/>
              </a:rPr>
              <a:t> </a:t>
            </a:r>
            <a:r>
              <a:rPr lang="en-US" sz="1000" dirty="0">
                <a:latin typeface="Arial"/>
                <a:ea typeface="Helvetica Neue"/>
                <a:cs typeface="Arial"/>
              </a:rPr>
              <a:t>materials. </a:t>
            </a:r>
            <a:r>
              <a:rPr lang="en-US" sz="1000" dirty="0">
                <a:latin typeface="Arial"/>
                <a:ea typeface="Helvetica Neue"/>
                <a:cs typeface="Arial"/>
                <a:sym typeface="Helvetica Neue"/>
              </a:rPr>
              <a:t>The developed user-friendly separation strategy significantly increases the availability of well-defined ABC triblock terpolymer libraries to the polymer community while also improving sample quality and accelerating discovery. As evidenced by small-angle X-ray scattering, fractionation enhances long-range order compared to as-synthesized parent materials and allows for the definitive identification of the material’s structure. This enhanced discovery process is a powerful strategy for mapping the phase behavior of multi-block polymers with increasingly complex architectures and well-defined monomer sequences and is important to support the greater range of block copolymer possibilities enabled by advances in controlled polymerizations.</a:t>
            </a:r>
            <a:endParaRPr lang="el-GR" sz="1000" dirty="0">
              <a:latin typeface="Arial"/>
              <a:ea typeface="Helvetica Neue"/>
              <a:cs typeface="Arial"/>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0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000" b="1" dirty="0">
                <a:solidFill>
                  <a:schemeClr val="tx1"/>
                </a:solidFill>
                <a:latin typeface="+mn-lt"/>
              </a:rPr>
              <a:t>Unique Feature(s) of the MIP that Enabled this Achievement: </a:t>
            </a:r>
            <a:r>
              <a:rPr lang="en-US" sz="1000" dirty="0">
                <a:latin typeface="Arial"/>
                <a:cs typeface="Arial"/>
              </a:rPr>
              <a:t>This work used the BioPACIFIC MIP X-ray Diffraction Platform for small angle X-ray scattering measurements of triblock terpolymers. The BioPACIFIC MIP SAXS enables rapid morphological analysis of block copolymers through a high brilliance liquid metal X-ray source and large detector, giving synchrotron-level data on a benchtop system. Over 20 </a:t>
            </a:r>
            <a:r>
              <a:rPr lang="en-US" sz="1000" i="1" dirty="0">
                <a:latin typeface="Arial"/>
                <a:cs typeface="Arial"/>
              </a:rPr>
              <a:t>q</a:t>
            </a:r>
            <a:r>
              <a:rPr lang="en-US" sz="1000" dirty="0">
                <a:latin typeface="Arial"/>
                <a:cs typeface="Arial"/>
              </a:rPr>
              <a:t> reflections were observed, which could not be realized by previous benchtop SAXS instruments.</a:t>
            </a:r>
            <a:endParaRPr lang="en-US" sz="1000" dirty="0">
              <a:latin typeface="Arial" panose="020B0604020202020204" pitchFamily="34" charset="0"/>
              <a:cs typeface="Arial" panose="020B0604020202020204" pitchFamily="34" charset="0"/>
            </a:endParaRPr>
          </a:p>
          <a:p>
            <a:pPr defTabSz="914400">
              <a:defRPr sz="1400">
                <a:latin typeface="Helvetica Neue"/>
                <a:ea typeface="Helvetica Neue"/>
                <a:cs typeface="Helvetica Neue"/>
                <a:sym typeface="Helvetica Neue"/>
              </a:defRPr>
            </a:pPr>
            <a:endParaRPr lang="en-US" sz="10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(If Applicable) Publication: </a:t>
            </a:r>
            <a:r>
              <a:rPr lang="en-US" sz="1000" b="0" i="0" u="none" strike="noStrike" dirty="0">
                <a:solidFill>
                  <a:srgbClr val="222222"/>
                </a:solidFill>
                <a:effectLst/>
                <a:latin typeface="Arial" panose="020B0604020202020204" pitchFamily="34" charset="0"/>
              </a:rPr>
              <a:t>Elizabeth A. Murphy, Yan-Qiao Chen, Kaitlin Albanese, Jacob R. Blankenship, Allison Abdilla, Morgan W. Bates, Cheng Zhang, Christopher M. Bates, Craig J. Hawker, </a:t>
            </a:r>
            <a:r>
              <a:rPr lang="en-US" sz="1200" b="0" dirty="0">
                <a:solidFill>
                  <a:srgbClr val="C00000"/>
                </a:solidFill>
                <a:latin typeface="Arial" panose="020B0604020202020204" pitchFamily="34" charset="0"/>
                <a:cs typeface="Arial" panose="020B0604020202020204" pitchFamily="34" charset="0"/>
              </a:rPr>
              <a:t>Efficient Creation and Morphological Analysis of ABC Triblock Terpolymer Libraries, Macromolecules, ASAP. </a:t>
            </a:r>
            <a:r>
              <a:rPr lang="en-US" sz="1200" b="0" i="0" dirty="0">
                <a:solidFill>
                  <a:srgbClr val="212529"/>
                </a:solidFill>
                <a:effectLst/>
                <a:latin typeface="Arial" panose="020B0604020202020204" pitchFamily="34" charset="0"/>
                <a:cs typeface="Arial" panose="020B0604020202020204" pitchFamily="34" charset="0"/>
              </a:rPr>
              <a:t>https://doi.org/10.1021/acs.macromol.2c01480</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The research reported here was primarily supported by the National Science Foundation Materials Research Science and Engineering Center (MRSEC) at UC Santa Barbara (DMR-1720256, IRG-3, C.M.B. and C.J.H., synthesis), DMR-1844987 (C.M.B., characterization), and the BioPACIFIC Materials Innovation Platform of the National Science Foundation under Award No. DMR-1933487 (C.M.B., C.J.H., equipment and characterization). The research reported here made use of shared facilities of the UC Santa Barbara MRSEC (NSF DMR-1720256), a member of the Materials Research Facilities Network (www.mrfn.org). E.A.M. gratefully acknowledges the National Science Foundation Graduate Research Fellowship Program under grant 2139319. A.A. thanks the Natural Sciences and Engineering Council of Canada (NSERC) for financial support. </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C.Z. acknowledges support from the National Health and Medical Research Council for an Early Career Fellowship (APP1157440).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392045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8BDB05AC-1AC3-DC76-78C8-DFF4D2EA2AD9}"/>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7681E2CE-5669-7F01-34DF-5D5399464CE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201"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055819" y="6395091"/>
              <a:ext cx="2877205"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246524"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grpSp>
        <p:nvGrpSpPr>
          <p:cNvPr id="2" name="Group 1">
            <a:extLst>
              <a:ext uri="{FF2B5EF4-FFF2-40B4-BE49-F238E27FC236}">
                <a16:creationId xmlns:a16="http://schemas.microsoft.com/office/drawing/2014/main" id="{9C35AE24-2FFE-43AC-8D0E-2C1F1775D353}"/>
              </a:ext>
            </a:extLst>
          </p:cNvPr>
          <p:cNvGrpSpPr/>
          <p:nvPr userDrawn="1"/>
        </p:nvGrpSpPr>
        <p:grpSpPr>
          <a:xfrm>
            <a:off x="1" y="136525"/>
            <a:ext cx="3219519" cy="417702"/>
            <a:chOff x="0" y="261462"/>
            <a:chExt cx="3219519" cy="417702"/>
          </a:xfrm>
        </p:grpSpPr>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390E5B9A-ABC2-4C17-A58C-E2F4BE865018}"/>
              </a:ext>
            </a:extLst>
          </p:cNvPr>
          <p:cNvGrpSpPr/>
          <p:nvPr userDrawn="1"/>
        </p:nvGrpSpPr>
        <p:grpSpPr>
          <a:xfrm>
            <a:off x="0" y="73769"/>
            <a:ext cx="3219519" cy="417702"/>
            <a:chOff x="0" y="261462"/>
            <a:chExt cx="3219519" cy="417702"/>
          </a:xfrm>
        </p:grpSpPr>
        <p:sp>
          <p:nvSpPr>
            <p:cNvPr id="24" name="Rectangle 23">
              <a:extLst>
                <a:ext uri="{FF2B5EF4-FFF2-40B4-BE49-F238E27FC236}">
                  <a16:creationId xmlns:a16="http://schemas.microsoft.com/office/drawing/2014/main" id="{8DE408ED-2610-4A02-89E2-948756405E64}"/>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76E3B448-16DD-467E-867A-1541BE5B6316}"/>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hcSlideMaster.Title and ContentHeader">
            <a:extLst>
              <a:ext uri="{FF2B5EF4-FFF2-40B4-BE49-F238E27FC236}">
                <a16:creationId xmlns:a16="http://schemas.microsoft.com/office/drawing/2014/main" id="{1165614B-AECB-6330-80FB-9A9B917180F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201"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055819" y="6395091"/>
              <a:ext cx="2877205"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246524"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grpSp>
        <p:nvGrpSpPr>
          <p:cNvPr id="2" name="Group 1">
            <a:extLst>
              <a:ext uri="{FF2B5EF4-FFF2-40B4-BE49-F238E27FC236}">
                <a16:creationId xmlns:a16="http://schemas.microsoft.com/office/drawing/2014/main" id="{9C35AE24-2FFE-43AC-8D0E-2C1F1775D353}"/>
              </a:ext>
            </a:extLst>
          </p:cNvPr>
          <p:cNvGrpSpPr/>
          <p:nvPr userDrawn="1"/>
        </p:nvGrpSpPr>
        <p:grpSpPr>
          <a:xfrm>
            <a:off x="1" y="136525"/>
            <a:ext cx="3219519" cy="417702"/>
            <a:chOff x="0" y="261462"/>
            <a:chExt cx="3219519" cy="417702"/>
          </a:xfrm>
        </p:grpSpPr>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390E5B9A-ABC2-4C17-A58C-E2F4BE865018}"/>
              </a:ext>
            </a:extLst>
          </p:cNvPr>
          <p:cNvGrpSpPr/>
          <p:nvPr userDrawn="1"/>
        </p:nvGrpSpPr>
        <p:grpSpPr>
          <a:xfrm>
            <a:off x="0" y="73769"/>
            <a:ext cx="3219519" cy="417702"/>
            <a:chOff x="0" y="261462"/>
            <a:chExt cx="3219519" cy="417702"/>
          </a:xfrm>
        </p:grpSpPr>
        <p:sp>
          <p:nvSpPr>
            <p:cNvPr id="24" name="Rectangle 23">
              <a:extLst>
                <a:ext uri="{FF2B5EF4-FFF2-40B4-BE49-F238E27FC236}">
                  <a16:creationId xmlns:a16="http://schemas.microsoft.com/office/drawing/2014/main" id="{8DE408ED-2610-4A02-89E2-948756405E64}"/>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76E3B448-16DD-467E-867A-1541BE5B6316}"/>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5457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EA5DC04A-D4CC-78B0-D7C2-5D677576AD7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6DF59084-FAE9-B639-AB13-86EF9BE002B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3379788" y="127000"/>
            <a:ext cx="8812212" cy="566738"/>
          </a:xfrm>
        </p:spPr>
        <p:txBody>
          <a:bodyPr>
            <a:noAutofit/>
          </a:bodyPr>
          <a:lstStyle/>
          <a:p>
            <a:pPr algn="ctr"/>
            <a:r>
              <a:rPr lang="en-US" sz="2400" b="1" dirty="0">
                <a:solidFill>
                  <a:srgbClr val="C00000"/>
                </a:solidFill>
                <a:latin typeface="Arial" panose="020B0604020202020204" pitchFamily="34" charset="0"/>
                <a:cs typeface="Arial" panose="020B0604020202020204" pitchFamily="34" charset="0"/>
              </a:rPr>
              <a:t>Efficient Creation and Morphological Analysis of ABC Triblock Terpolymer Libraries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18587"/>
            <a:ext cx="2666780"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BioPACIFIC MIP at UCSB &amp; UCLA, DMR-1933487</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506602"/>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In-house Research - 2022</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163136" y="802860"/>
            <a:ext cx="6928381" cy="461665"/>
          </a:xfrm>
          <a:prstGeom prst="rect">
            <a:avLst/>
          </a:prstGeom>
          <a:noFill/>
        </p:spPr>
        <p:txBody>
          <a:bodyPr wrap="square" rtlCol="0">
            <a:spAutoFit/>
          </a:bodyPr>
          <a:lstStyle/>
          <a:p>
            <a:pPr algn="ctr"/>
            <a:r>
              <a:rPr lang="en-US" sz="1200" b="1" i="0" u="none" strike="noStrike" dirty="0">
                <a:solidFill>
                  <a:srgbClr val="222222"/>
                </a:solidFill>
                <a:effectLst/>
                <a:latin typeface="Arial" panose="020B0604020202020204" pitchFamily="34" charset="0"/>
              </a:rPr>
              <a:t>Elizabeth A. Murphy, Yan-Qiao Chen, Kaitlin Albanese, Jacob R. Blankenship, Allison Abdilla, Morgan W. Bates, Cheng Zhang, Christopher M. Bates, Craig J. Hawker, UC Santa Barbara</a:t>
            </a:r>
            <a:endParaRPr lang="en-US" sz="1200" b="1" dirty="0">
              <a:latin typeface="Arial" panose="020B0604020202020204" pitchFamily="34" charset="0"/>
              <a:cs typeface="Arial" panose="020B0604020202020204" pitchFamily="34" charset="0"/>
            </a:endParaRPr>
          </a:p>
        </p:txBody>
      </p:sp>
      <p:pic>
        <p:nvPicPr>
          <p:cNvPr id="12" name="Graphic 11" descr="NSF and BioPacific logo">
            <a:extLst>
              <a:ext uri="{FF2B5EF4-FFF2-40B4-BE49-F238E27FC236}">
                <a16:creationId xmlns:a16="http://schemas.microsoft.com/office/drawing/2014/main" id="{C594275D-9D06-8147-9423-9048004361D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5295" b="37353"/>
          <a:stretch/>
        </p:blipFill>
        <p:spPr>
          <a:xfrm>
            <a:off x="9687910" y="6238565"/>
            <a:ext cx="2489342" cy="604685"/>
          </a:xfrm>
          <a:prstGeom prst="rect">
            <a:avLst/>
          </a:prstGeom>
        </p:spPr>
      </p:pic>
      <p:sp>
        <p:nvSpPr>
          <p:cNvPr id="6" name="Text Box 28">
            <a:extLst>
              <a:ext uri="{FF2B5EF4-FFF2-40B4-BE49-F238E27FC236}">
                <a16:creationId xmlns:a16="http://schemas.microsoft.com/office/drawing/2014/main" id="{FEA984D1-5B97-3124-92A6-E2434B654571}"/>
              </a:ext>
            </a:extLst>
          </p:cNvPr>
          <p:cNvSpPr txBox="1">
            <a:spLocks noChangeArrowheads="1"/>
          </p:cNvSpPr>
          <p:nvPr/>
        </p:nvSpPr>
        <p:spPr bwMode="auto">
          <a:xfrm>
            <a:off x="265823" y="1198610"/>
            <a:ext cx="633239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defTabSz="914400">
              <a:defRPr sz="1400">
                <a:latin typeface="Helvetica Neue"/>
                <a:ea typeface="Helvetica Neue"/>
                <a:cs typeface="Helvetica Neue"/>
                <a:sym typeface="Helvetica Neue"/>
              </a:defRPr>
            </a:pPr>
            <a:r>
              <a:rPr lang="en-US" sz="1200" b="1" dirty="0">
                <a:latin typeface="Arial" panose="020B0604020202020204" pitchFamily="34" charset="0"/>
                <a:cs typeface="Arial" panose="020B0604020202020204" pitchFamily="34" charset="0"/>
              </a:rPr>
              <a:t>What was achieved?</a:t>
            </a:r>
            <a:r>
              <a:rPr lang="en-US" sz="1200" b="1" dirty="0">
                <a:latin typeface="Arial" panose="020B0604020202020204" pitchFamily="34" charset="0"/>
                <a:ea typeface="Helvetica Neue"/>
                <a:cs typeface="Arial" panose="020B0604020202020204" pitchFamily="34" charset="0"/>
                <a:sym typeface="Helvetica Neue"/>
              </a:rPr>
              <a:t>: </a:t>
            </a:r>
          </a:p>
          <a:p>
            <a:pPr algn="just" defTabSz="914400">
              <a:defRPr sz="1400">
                <a:latin typeface="Helvetica Neue"/>
                <a:ea typeface="Helvetica Neue"/>
                <a:cs typeface="Helvetica Neue"/>
                <a:sym typeface="Helvetica Neue"/>
              </a:defRPr>
            </a:pPr>
            <a:r>
              <a:rPr lang="en-US" sz="1200" dirty="0">
                <a:latin typeface="Arial" panose="020B0604020202020204" pitchFamily="34" charset="0"/>
                <a:ea typeface="Helvetica Neue"/>
                <a:cs typeface="Arial" panose="020B0604020202020204" pitchFamily="34" charset="0"/>
                <a:sym typeface="Helvetica Neue"/>
              </a:rPr>
              <a:t>A versatile and scalable strategy to separate parent triblock terpolymers into libraries of fractionated samples spanning a wide range of compositions was developed. Using a combination of controlled polymerization and automated chromatography, the synthesis and separation of less than 10 ABC and ACB parent materials gave rise to over 100 purified triblock terpolymers. This general technique eases the synthetic burden associated with exploring the multi-block copolymer phase space and, in conjunction with morphological analysis, accelerates the study of structure−property relationships in multi-block polymers.</a:t>
            </a:r>
          </a:p>
          <a:p>
            <a:pPr algn="just" defTabSz="914400">
              <a:defRPr sz="1400">
                <a:latin typeface="Helvetica Neue"/>
                <a:ea typeface="Helvetica Neue"/>
                <a:cs typeface="Helvetica Neue"/>
                <a:sym typeface="Helvetica Neue"/>
              </a:defRPr>
            </a:pPr>
            <a:r>
              <a:rPr lang="en-US" sz="1200" b="1" dirty="0">
                <a:latin typeface="Arial"/>
                <a:ea typeface="Helvetica Neue"/>
                <a:cs typeface="Arial"/>
                <a:sym typeface="Helvetica Neue"/>
              </a:rPr>
              <a:t>Why is it important?: </a:t>
            </a:r>
          </a:p>
          <a:p>
            <a:pPr algn="just" defTabSz="914400">
              <a:defRPr sz="1400">
                <a:latin typeface="Helvetica Neue"/>
                <a:ea typeface="Helvetica Neue"/>
                <a:cs typeface="Helvetica Neue"/>
                <a:sym typeface="Helvetica Neue"/>
              </a:defRPr>
            </a:pPr>
            <a:r>
              <a:rPr lang="en-US" sz="1200" dirty="0">
                <a:latin typeface="Arial"/>
                <a:ea typeface="Helvetica Neue"/>
                <a:cs typeface="Arial"/>
              </a:rPr>
              <a:t>Multiblock copolymers with increasingly complex block sequences</a:t>
            </a:r>
            <a:r>
              <a:rPr lang="el-GR" sz="1200" dirty="0">
                <a:latin typeface="Arial"/>
                <a:ea typeface="Helvetica Neue"/>
                <a:cs typeface="Arial"/>
              </a:rPr>
              <a:t> </a:t>
            </a:r>
            <a:r>
              <a:rPr lang="en-US" sz="1200" dirty="0">
                <a:latin typeface="Arial"/>
                <a:ea typeface="Helvetica Neue"/>
                <a:cs typeface="Arial"/>
              </a:rPr>
              <a:t>offer unique opportunities to create nanostructured</a:t>
            </a:r>
            <a:r>
              <a:rPr lang="el-GR" sz="1200" dirty="0">
                <a:latin typeface="Arial"/>
                <a:ea typeface="Helvetica Neue"/>
                <a:cs typeface="Arial"/>
              </a:rPr>
              <a:t> </a:t>
            </a:r>
            <a:r>
              <a:rPr lang="en-US" sz="1200" dirty="0">
                <a:latin typeface="Arial"/>
                <a:ea typeface="Helvetica Neue"/>
                <a:cs typeface="Arial"/>
              </a:rPr>
              <a:t>materials. </a:t>
            </a:r>
            <a:r>
              <a:rPr lang="en-US" sz="1200" dirty="0">
                <a:latin typeface="Arial"/>
                <a:ea typeface="Helvetica Neue"/>
                <a:cs typeface="Arial"/>
                <a:sym typeface="Helvetica Neue"/>
              </a:rPr>
              <a:t>The developed user-friendly separation strategy significantly increases the availability of well-defined ABC triblock terpolymer libraries to the polymer community while also improving sample quality and accelerating discovery. As evidenced by small-angle X-ray scattering, fractionation enhances long-range order compared to as-synthesized parent materials and allows for the definitive identification of the material’s structure. This enhanced discovery process is a powerful strategy for mapping the phase behavior of multi-block polymers with increasingly complex architectures and well-defined monomer sequences and is important to support the greater range of block copolymer possibilities enabled by advances in controlled polymerizations.</a:t>
            </a:r>
            <a:endParaRPr lang="el-GR" sz="1200" dirty="0">
              <a:latin typeface="Arial"/>
              <a:ea typeface="Helvetica Neue"/>
              <a:cs typeface="Arial"/>
              <a:sym typeface="Helvetica Neue"/>
            </a:endParaRPr>
          </a:p>
          <a:p>
            <a:pPr algn="just" defTabSz="914400">
              <a:defRPr sz="1400">
                <a:latin typeface="Helvetica Neue"/>
                <a:ea typeface="Helvetica Neue"/>
                <a:cs typeface="Helvetica Neue"/>
                <a:sym typeface="Helvetica Neue"/>
              </a:defRPr>
            </a:pPr>
            <a:r>
              <a:rPr lang="en-US" sz="1200" b="1" dirty="0">
                <a:latin typeface="Arial"/>
                <a:cs typeface="Arial"/>
              </a:rPr>
              <a:t>How did BioPACIFIC MIP enable this?</a:t>
            </a:r>
          </a:p>
          <a:p>
            <a:pPr algn="just" eaLnBrk="1" hangingPunct="1"/>
            <a:r>
              <a:rPr lang="en-US" sz="1200" dirty="0">
                <a:latin typeface="Arial"/>
                <a:cs typeface="Arial"/>
              </a:rPr>
              <a:t>This work used the BioPACIFIC MIP X-ray Diffraction Platform for small angle X-ray scattering measurements of triblock terpolymers. The BioPACIFIC MIP SAXS enables rapid morphological analysis of block copolymers through a high brilliance liquid metal X-ray source and large detector, giving synchrotron-level data on a benchtop system. Over 20 </a:t>
            </a:r>
            <a:r>
              <a:rPr lang="en-US" sz="1200" i="1" dirty="0">
                <a:latin typeface="Arial"/>
                <a:cs typeface="Arial"/>
              </a:rPr>
              <a:t>q</a:t>
            </a:r>
            <a:r>
              <a:rPr lang="en-US" sz="1200" dirty="0">
                <a:latin typeface="Arial"/>
                <a:cs typeface="Arial"/>
              </a:rPr>
              <a:t> reflections were observed, which could not be realized by previous benchtop SAXS instruments.</a:t>
            </a:r>
            <a:endParaRPr lang="en-US" sz="12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3C52FBB-33C3-4385-8907-D24398346D84}"/>
              </a:ext>
              <a:ext uri="{C183D7F6-B498-43B3-948B-1728B52AA6E4}">
                <adec:decorative xmlns:adec="http://schemas.microsoft.com/office/drawing/2017/decorative" val="1"/>
              </a:ext>
            </a:extLst>
          </p:cNvPr>
          <p:cNvGrpSpPr/>
          <p:nvPr/>
        </p:nvGrpSpPr>
        <p:grpSpPr>
          <a:xfrm>
            <a:off x="6825499" y="2175405"/>
            <a:ext cx="5157732" cy="3596197"/>
            <a:chOff x="5725157" y="1362450"/>
            <a:chExt cx="6062469" cy="3176345"/>
          </a:xfrm>
        </p:grpSpPr>
        <p:sp>
          <p:nvSpPr>
            <p:cNvPr id="10" name="Rectangle 37">
              <a:extLst>
                <a:ext uri="{FF2B5EF4-FFF2-40B4-BE49-F238E27FC236}">
                  <a16:creationId xmlns:a16="http://schemas.microsoft.com/office/drawing/2014/main" id="{C9CE8A9B-9FE3-2049-EF8D-6B7D9EE66422}"/>
                </a:ext>
              </a:extLst>
            </p:cNvPr>
            <p:cNvSpPr>
              <a:spLocks noChangeArrowheads="1"/>
            </p:cNvSpPr>
            <p:nvPr/>
          </p:nvSpPr>
          <p:spPr bwMode="auto">
            <a:xfrm>
              <a:off x="5725157" y="1362450"/>
              <a:ext cx="6062469" cy="30396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 name="Text Box 28">
              <a:extLst>
                <a:ext uri="{FF2B5EF4-FFF2-40B4-BE49-F238E27FC236}">
                  <a16:creationId xmlns:a16="http://schemas.microsoft.com/office/drawing/2014/main" id="{5150B30E-E624-369B-D74B-E648988D3544}"/>
                </a:ext>
              </a:extLst>
            </p:cNvPr>
            <p:cNvSpPr txBox="1">
              <a:spLocks noChangeArrowheads="1"/>
            </p:cNvSpPr>
            <p:nvPr/>
          </p:nvSpPr>
          <p:spPr bwMode="auto">
            <a:xfrm>
              <a:off x="5749590" y="3736855"/>
              <a:ext cx="5956280" cy="80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00" b="1" i="1" dirty="0">
                  <a:latin typeface="Arial"/>
                  <a:cs typeface="Arial"/>
                </a:rPr>
                <a:t>Figure </a:t>
              </a:r>
              <a:r>
                <a:rPr lang="el-GR" sz="1100" b="1" i="1" dirty="0">
                  <a:latin typeface="Arial"/>
                  <a:cs typeface="Arial"/>
                </a:rPr>
                <a:t>2</a:t>
              </a:r>
              <a:r>
                <a:rPr lang="en-US" sz="1100" b="1" i="1" dirty="0">
                  <a:latin typeface="Arial"/>
                  <a:cs typeface="Arial"/>
                </a:rPr>
                <a:t>. </a:t>
              </a:r>
              <a:r>
                <a:rPr lang="en-US" sz="1100" i="1" dirty="0">
                  <a:latin typeface="Arial"/>
                  <a:cs typeface="Arial"/>
                </a:rPr>
                <a:t>The new X-ray Facility Brings Synchrotron-level Capabilities to BioPACIFIC MIP: scattering intensities from the ABC triblock terpolymer, as measured at the BioPACIFIC MIP and the SLAC National Accelerator Laboratory.</a:t>
              </a:r>
            </a:p>
            <a:p>
              <a:pPr algn="just" eaLnBrk="1" hangingPunct="1"/>
              <a:endParaRPr lang="en-US" sz="900" i="1" dirty="0">
                <a:latin typeface="+mn-lt"/>
              </a:endParaRPr>
            </a:p>
          </p:txBody>
        </p:sp>
      </p:grpSp>
      <p:sp>
        <p:nvSpPr>
          <p:cNvPr id="13" name="Rectangle 37">
            <a:extLst>
              <a:ext uri="{FF2B5EF4-FFF2-40B4-BE49-F238E27FC236}">
                <a16:creationId xmlns:a16="http://schemas.microsoft.com/office/drawing/2014/main" id="{BFB7F15E-3226-9D1E-AF90-6DF03F776482}"/>
              </a:ext>
              <a:ext uri="{C183D7F6-B498-43B3-948B-1728B52AA6E4}">
                <adec:decorative xmlns:adec="http://schemas.microsoft.com/office/drawing/2017/decorative" val="1"/>
              </a:ext>
            </a:extLst>
          </p:cNvPr>
          <p:cNvSpPr>
            <a:spLocks noChangeArrowheads="1"/>
          </p:cNvSpPr>
          <p:nvPr/>
        </p:nvSpPr>
        <p:spPr bwMode="auto">
          <a:xfrm>
            <a:off x="6825499" y="5650108"/>
            <a:ext cx="5157732" cy="4924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 name="Text Box 28">
            <a:extLst>
              <a:ext uri="{FF2B5EF4-FFF2-40B4-BE49-F238E27FC236}">
                <a16:creationId xmlns:a16="http://schemas.microsoft.com/office/drawing/2014/main" id="{2422FC00-C2C6-48CB-365B-6A855D428DD2}"/>
              </a:ext>
            </a:extLst>
          </p:cNvPr>
          <p:cNvSpPr txBox="1">
            <a:spLocks noChangeArrowheads="1"/>
          </p:cNvSpPr>
          <p:nvPr/>
        </p:nvSpPr>
        <p:spPr bwMode="auto">
          <a:xfrm>
            <a:off x="6846286" y="5658961"/>
            <a:ext cx="49489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300" b="1" dirty="0">
                <a:latin typeface="Arial" panose="020B0604020202020204" pitchFamily="34" charset="0"/>
                <a:cs typeface="Arial" panose="020B0604020202020204" pitchFamily="34" charset="0"/>
              </a:rPr>
              <a:t>Publication: </a:t>
            </a:r>
            <a:r>
              <a:rPr lang="nl-NL" sz="1300" i="1" dirty="0">
                <a:solidFill>
                  <a:srgbClr val="212529"/>
                </a:solidFill>
                <a:latin typeface="Arial" panose="020B0604020202020204" pitchFamily="34" charset="0"/>
                <a:cs typeface="Arial" panose="020B0604020202020204" pitchFamily="34" charset="0"/>
              </a:rPr>
              <a:t>Macromolecules</a:t>
            </a:r>
            <a:r>
              <a:rPr lang="nl-NL" sz="1300" dirty="0">
                <a:solidFill>
                  <a:srgbClr val="212529"/>
                </a:solidFill>
                <a:latin typeface="Arial" panose="020B0604020202020204" pitchFamily="34" charset="0"/>
                <a:cs typeface="Arial" panose="020B0604020202020204" pitchFamily="34" charset="0"/>
              </a:rPr>
              <a:t>, ASAP.</a:t>
            </a:r>
            <a:endParaRPr lang="nl-NL" sz="1300" b="0" i="0" dirty="0">
              <a:solidFill>
                <a:srgbClr val="212529"/>
              </a:solidFill>
              <a:effectLst/>
              <a:latin typeface="Arial" panose="020B0604020202020204" pitchFamily="34" charset="0"/>
              <a:cs typeface="Arial" panose="020B0604020202020204" pitchFamily="34" charset="0"/>
            </a:endParaRPr>
          </a:p>
          <a:p>
            <a:r>
              <a:rPr lang="en-US" sz="1300" b="0" i="0" dirty="0">
                <a:solidFill>
                  <a:srgbClr val="212529"/>
                </a:solidFill>
                <a:effectLst/>
                <a:latin typeface="Arial" panose="020B0604020202020204" pitchFamily="34" charset="0"/>
                <a:cs typeface="Arial" panose="020B0604020202020204" pitchFamily="34" charset="0"/>
              </a:rPr>
              <a:t>https://doi.org/10.1021/acs.macromol.2c01480</a:t>
            </a:r>
            <a:endParaRPr lang="en-US" sz="1300" dirty="0">
              <a:latin typeface="Arial" panose="020B0604020202020204" pitchFamily="34" charset="0"/>
              <a:cs typeface="Arial" panose="020B0604020202020204" pitchFamily="34" charset="0"/>
            </a:endParaRPr>
          </a:p>
        </p:txBody>
      </p:sp>
      <p:pic>
        <p:nvPicPr>
          <p:cNvPr id="23" name="Picture 22" descr="The new X-ray Facility Brings Synchrotron-level Capabilities to BioPACIFIC MIP: scattering intensities from the ABC triblock terpolymer, as measured at the BioPACIFIC MIP and the SLAC National Accelerator Laboratory.">
            <a:extLst>
              <a:ext uri="{FF2B5EF4-FFF2-40B4-BE49-F238E27FC236}">
                <a16:creationId xmlns:a16="http://schemas.microsoft.com/office/drawing/2014/main" id="{F8F1FC59-BFF5-4E2E-D9DA-BBA711F71EEC}"/>
              </a:ext>
            </a:extLst>
          </p:cNvPr>
          <p:cNvPicPr>
            <a:picLocks noChangeAspect="1"/>
          </p:cNvPicPr>
          <p:nvPr/>
        </p:nvPicPr>
        <p:blipFill>
          <a:blip r:embed="rId5"/>
          <a:stretch>
            <a:fillRect/>
          </a:stretch>
        </p:blipFill>
        <p:spPr>
          <a:xfrm>
            <a:off x="6866520" y="2198971"/>
            <a:ext cx="4176618" cy="2693862"/>
          </a:xfrm>
          <a:prstGeom prst="rect">
            <a:avLst/>
          </a:prstGeom>
        </p:spPr>
      </p:pic>
      <p:pic>
        <p:nvPicPr>
          <p:cNvPr id="24" name="Picture 23" descr="ABC triblock terpolymer (a polymer synthesized by ring-opening and atom transfer radical polymerization from three different monomers)">
            <a:extLst>
              <a:ext uri="{FF2B5EF4-FFF2-40B4-BE49-F238E27FC236}">
                <a16:creationId xmlns:a16="http://schemas.microsoft.com/office/drawing/2014/main" id="{A16621A8-12C0-80D8-E9A9-B77F86C35491}"/>
              </a:ext>
            </a:extLst>
          </p:cNvPr>
          <p:cNvPicPr>
            <a:picLocks noChangeAspect="1"/>
          </p:cNvPicPr>
          <p:nvPr/>
        </p:nvPicPr>
        <p:blipFill>
          <a:blip r:embed="rId6"/>
          <a:stretch>
            <a:fillRect/>
          </a:stretch>
        </p:blipFill>
        <p:spPr>
          <a:xfrm>
            <a:off x="9628762" y="1377685"/>
            <a:ext cx="2297415" cy="731661"/>
          </a:xfrm>
          <a:prstGeom prst="rect">
            <a:avLst/>
          </a:prstGeom>
        </p:spPr>
      </p:pic>
      <p:sp>
        <p:nvSpPr>
          <p:cNvPr id="15" name="Text Box 28" descr="Figure 1. ABC triblock terpolymer (a polymer synthesized by ring-opening and atom transfer radical polymerization from three different monomers)&#10;">
            <a:extLst>
              <a:ext uri="{FF2B5EF4-FFF2-40B4-BE49-F238E27FC236}">
                <a16:creationId xmlns:a16="http://schemas.microsoft.com/office/drawing/2014/main" id="{002D7B12-B0EE-424F-9AAD-ABF5368C286F}"/>
              </a:ext>
            </a:extLst>
          </p:cNvPr>
          <p:cNvSpPr txBox="1">
            <a:spLocks noChangeArrowheads="1"/>
          </p:cNvSpPr>
          <p:nvPr/>
        </p:nvSpPr>
        <p:spPr bwMode="auto">
          <a:xfrm>
            <a:off x="6874910" y="1358923"/>
            <a:ext cx="278861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b="1" i="1" dirty="0">
                <a:latin typeface="Arial"/>
                <a:cs typeface="Arial"/>
              </a:rPr>
              <a:t>Figure 1. </a:t>
            </a:r>
            <a:r>
              <a:rPr lang="en-US" sz="1100" i="1" dirty="0">
                <a:latin typeface="Arial"/>
                <a:cs typeface="Arial"/>
              </a:rPr>
              <a:t>ABC triblock terpolymer (a polymer synthesized by ring-opening and atom transfer radical polymerization from three different monomers)</a:t>
            </a:r>
            <a:endParaRPr lang="en-US" sz="900" i="1" dirty="0">
              <a:latin typeface="+mn-lt"/>
            </a:endParaRPr>
          </a:p>
        </p:txBody>
      </p:sp>
      <p:sp>
        <p:nvSpPr>
          <p:cNvPr id="16" name="Rectangle 37">
            <a:extLst>
              <a:ext uri="{FF2B5EF4-FFF2-40B4-BE49-F238E27FC236}">
                <a16:creationId xmlns:a16="http://schemas.microsoft.com/office/drawing/2014/main" id="{FFCAAA7D-348D-4D2A-B09B-5A901B3541ED}"/>
              </a:ext>
              <a:ext uri="{C183D7F6-B498-43B3-948B-1728B52AA6E4}">
                <adec:decorative xmlns:adec="http://schemas.microsoft.com/office/drawing/2017/decorative" val="1"/>
              </a:ext>
            </a:extLst>
          </p:cNvPr>
          <p:cNvSpPr>
            <a:spLocks noChangeArrowheads="1"/>
          </p:cNvSpPr>
          <p:nvPr/>
        </p:nvSpPr>
        <p:spPr bwMode="auto">
          <a:xfrm>
            <a:off x="6818953" y="1334207"/>
            <a:ext cx="5157732" cy="7839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5485</TotalTime>
  <Words>977</Words>
  <Application>Microsoft Office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Sitka Subheading</vt:lpstr>
      <vt:lpstr>Times New Roman</vt:lpstr>
      <vt:lpstr>Wingdings</vt:lpstr>
      <vt:lpstr>Office Theme</vt:lpstr>
      <vt:lpstr>Efficient Creation and Morphological Analysis of ABC Triblock Terpolymer Libraries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307</cp:revision>
  <cp:lastPrinted>2018-03-20T12:31:18Z</cp:lastPrinted>
  <dcterms:created xsi:type="dcterms:W3CDTF">2017-10-05T17:34:54Z</dcterms:created>
  <dcterms:modified xsi:type="dcterms:W3CDTF">2023-03-22T14:15:50Z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aa29a70f-5d7f-4d1c-81bc-4a40ce29bf29</vt:lpwstr>
  </property>
  <property fmtid="{D5CDD505-2E9C-101B-9397-08002B2CF9AE}" pid="3" name="ContainsCUI">
    <vt:lpwstr>No</vt:lpwstr>
  </property>
</Properties>
</file>